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23"/>
  </p:notesMasterIdLst>
  <p:handoutMasterIdLst>
    <p:handoutMasterId r:id="rId24"/>
  </p:handoutMasterIdLst>
  <p:sldIdLst>
    <p:sldId id="444" r:id="rId5"/>
    <p:sldId id="489" r:id="rId6"/>
    <p:sldId id="485" r:id="rId7"/>
    <p:sldId id="495" r:id="rId8"/>
    <p:sldId id="494" r:id="rId9"/>
    <p:sldId id="493" r:id="rId10"/>
    <p:sldId id="496" r:id="rId11"/>
    <p:sldId id="484" r:id="rId12"/>
    <p:sldId id="492" r:id="rId13"/>
    <p:sldId id="497" r:id="rId14"/>
    <p:sldId id="498" r:id="rId15"/>
    <p:sldId id="499" r:id="rId16"/>
    <p:sldId id="501" r:id="rId17"/>
    <p:sldId id="500" r:id="rId18"/>
    <p:sldId id="488" r:id="rId19"/>
    <p:sldId id="491" r:id="rId20"/>
    <p:sldId id="490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Nechita" initials="AN" lastIdx="207" clrIdx="0">
    <p:extLst>
      <p:ext uri="{19B8F6BF-5375-455C-9EA6-DF929625EA0E}">
        <p15:presenceInfo xmlns:p15="http://schemas.microsoft.com/office/powerpoint/2012/main" userId="S-1-5-21-1465470642-3658487054-979718405-4281" providerId="AD"/>
      </p:ext>
    </p:extLst>
  </p:cmAuthor>
  <p:cmAuthor id="2" name="Raluca Ioana Tripa" initials="RIT" lastIdx="1" clrIdx="1">
    <p:extLst>
      <p:ext uri="{19B8F6BF-5375-455C-9EA6-DF929625EA0E}">
        <p15:presenceInfo xmlns:p15="http://schemas.microsoft.com/office/powerpoint/2012/main" userId="S::raluca.tripa@fortech.ro::ea0a38e1-c217-4093-9010-fc80152a04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66"/>
    <a:srgbClr val="6C688A"/>
    <a:srgbClr val="404040"/>
    <a:srgbClr val="2C2F5A"/>
    <a:srgbClr val="3896C0"/>
    <a:srgbClr val="E5E5E5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4DCF3-F3EF-403B-BA62-2009A9644292}" v="4" dt="2023-02-16T11:55:54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9" autoAdjust="0"/>
    <p:restoredTop sz="94308" autoAdjust="0"/>
  </p:normalViewPr>
  <p:slideViewPr>
    <p:cSldViewPr snapToGrid="0">
      <p:cViewPr varScale="1">
        <p:scale>
          <a:sx n="109" d="100"/>
          <a:sy n="109" d="100"/>
        </p:scale>
        <p:origin x="120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agos Petrascu" userId="324d1e0b-a399-4652-97d3-6c47b783415e" providerId="ADAL" clId="{7E54DCF3-F3EF-403B-BA62-2009A9644292}"/>
    <pc:docChg chg="undo custSel addSld delSld modSld">
      <pc:chgData name="Dragos Petrascu" userId="324d1e0b-a399-4652-97d3-6c47b783415e" providerId="ADAL" clId="{7E54DCF3-F3EF-403B-BA62-2009A9644292}" dt="2023-03-08T10:43:55.415" v="243"/>
      <pc:docMkLst>
        <pc:docMk/>
      </pc:docMkLst>
      <pc:sldChg chg="modSp mod">
        <pc:chgData name="Dragos Petrascu" userId="324d1e0b-a399-4652-97d3-6c47b783415e" providerId="ADAL" clId="{7E54DCF3-F3EF-403B-BA62-2009A9644292}" dt="2023-03-08T10:43:55.415" v="243"/>
        <pc:sldMkLst>
          <pc:docMk/>
          <pc:sldMk cId="2280686393" sldId="260"/>
        </pc:sldMkLst>
        <pc:spChg chg="mod">
          <ac:chgData name="Dragos Petrascu" userId="324d1e0b-a399-4652-97d3-6c47b783415e" providerId="ADAL" clId="{7E54DCF3-F3EF-403B-BA62-2009A9644292}" dt="2023-02-16T11:49:56.222" v="64"/>
          <ac:spMkLst>
            <pc:docMk/>
            <pc:sldMk cId="2280686393" sldId="260"/>
            <ac:spMk id="5" creationId="{C84EFF85-BB99-47DF-A182-7507EF2AC240}"/>
          </ac:spMkLst>
        </pc:spChg>
        <pc:spChg chg="mod">
          <ac:chgData name="Dragos Petrascu" userId="324d1e0b-a399-4652-97d3-6c47b783415e" providerId="ADAL" clId="{7E54DCF3-F3EF-403B-BA62-2009A9644292}" dt="2023-03-08T10:43:55.415" v="243"/>
          <ac:spMkLst>
            <pc:docMk/>
            <pc:sldMk cId="2280686393" sldId="260"/>
            <ac:spMk id="6" creationId="{2088414F-CC42-4120-BFBD-A8EC22F028D7}"/>
          </ac:spMkLst>
        </pc:spChg>
        <pc:spChg chg="mod">
          <ac:chgData name="Dragos Petrascu" userId="324d1e0b-a399-4652-97d3-6c47b783415e" providerId="ADAL" clId="{7E54DCF3-F3EF-403B-BA62-2009A9644292}" dt="2023-02-16T11:49:42.840" v="63"/>
          <ac:spMkLst>
            <pc:docMk/>
            <pc:sldMk cId="2280686393" sldId="260"/>
            <ac:spMk id="10" creationId="{8D3761EF-21B7-4AFE-B5E5-C9AA6161D10C}"/>
          </ac:spMkLst>
        </pc:spChg>
      </pc:sldChg>
      <pc:sldChg chg="modSp mod">
        <pc:chgData name="Dragos Petrascu" userId="324d1e0b-a399-4652-97d3-6c47b783415e" providerId="ADAL" clId="{7E54DCF3-F3EF-403B-BA62-2009A9644292}" dt="2023-02-16T11:47:40.999" v="56" actId="255"/>
        <pc:sldMkLst>
          <pc:docMk/>
          <pc:sldMk cId="2600368483" sldId="444"/>
        </pc:sldMkLst>
        <pc:spChg chg="mod">
          <ac:chgData name="Dragos Petrascu" userId="324d1e0b-a399-4652-97d3-6c47b783415e" providerId="ADAL" clId="{7E54DCF3-F3EF-403B-BA62-2009A9644292}" dt="2023-02-16T11:41:43.334" v="23"/>
          <ac:spMkLst>
            <pc:docMk/>
            <pc:sldMk cId="2600368483" sldId="444"/>
            <ac:spMk id="4" creationId="{034168C8-C650-DABA-26C8-DC558FB68F93}"/>
          </ac:spMkLst>
        </pc:spChg>
        <pc:spChg chg="mod">
          <ac:chgData name="Dragos Petrascu" userId="324d1e0b-a399-4652-97d3-6c47b783415e" providerId="ADAL" clId="{7E54DCF3-F3EF-403B-BA62-2009A9644292}" dt="2023-02-16T11:47:40.999" v="56" actId="255"/>
          <ac:spMkLst>
            <pc:docMk/>
            <pc:sldMk cId="2600368483" sldId="444"/>
            <ac:spMk id="7" creationId="{3187A415-7D7F-4D82-94A0-2C7EEDCF5657}"/>
          </ac:spMkLst>
        </pc:spChg>
        <pc:spChg chg="mod">
          <ac:chgData name="Dragos Petrascu" userId="324d1e0b-a399-4652-97d3-6c47b783415e" providerId="ADAL" clId="{7E54DCF3-F3EF-403B-BA62-2009A9644292}" dt="2023-02-16T11:40:09.656" v="4" actId="20577"/>
          <ac:spMkLst>
            <pc:docMk/>
            <pc:sldMk cId="2600368483" sldId="444"/>
            <ac:spMk id="9" creationId="{6BFDEA80-4046-687B-5DA6-31F88E008D16}"/>
          </ac:spMkLst>
        </pc:spChg>
      </pc:sldChg>
      <pc:sldChg chg="del">
        <pc:chgData name="Dragos Petrascu" userId="324d1e0b-a399-4652-97d3-6c47b783415e" providerId="ADAL" clId="{7E54DCF3-F3EF-403B-BA62-2009A9644292}" dt="2023-02-16T11:43:36.817" v="24" actId="2696"/>
        <pc:sldMkLst>
          <pc:docMk/>
          <pc:sldMk cId="678346119" sldId="457"/>
        </pc:sldMkLst>
      </pc:sldChg>
      <pc:sldChg chg="del">
        <pc:chgData name="Dragos Petrascu" userId="324d1e0b-a399-4652-97d3-6c47b783415e" providerId="ADAL" clId="{7E54DCF3-F3EF-403B-BA62-2009A9644292}" dt="2023-02-16T11:44:00.795" v="27" actId="2696"/>
        <pc:sldMkLst>
          <pc:docMk/>
          <pc:sldMk cId="970523779" sldId="458"/>
        </pc:sldMkLst>
      </pc:sldChg>
      <pc:sldChg chg="del">
        <pc:chgData name="Dragos Petrascu" userId="324d1e0b-a399-4652-97d3-6c47b783415e" providerId="ADAL" clId="{7E54DCF3-F3EF-403B-BA62-2009A9644292}" dt="2023-02-16T11:43:53.511" v="26" actId="2696"/>
        <pc:sldMkLst>
          <pc:docMk/>
          <pc:sldMk cId="4135927411" sldId="463"/>
        </pc:sldMkLst>
      </pc:sldChg>
      <pc:sldChg chg="del">
        <pc:chgData name="Dragos Petrascu" userId="324d1e0b-a399-4652-97d3-6c47b783415e" providerId="ADAL" clId="{7E54DCF3-F3EF-403B-BA62-2009A9644292}" dt="2023-02-16T11:44:02.483" v="28" actId="2696"/>
        <pc:sldMkLst>
          <pc:docMk/>
          <pc:sldMk cId="3839338781" sldId="466"/>
        </pc:sldMkLst>
      </pc:sldChg>
      <pc:sldChg chg="del">
        <pc:chgData name="Dragos Petrascu" userId="324d1e0b-a399-4652-97d3-6c47b783415e" providerId="ADAL" clId="{7E54DCF3-F3EF-403B-BA62-2009A9644292}" dt="2023-02-16T11:44:04.369" v="29" actId="2696"/>
        <pc:sldMkLst>
          <pc:docMk/>
          <pc:sldMk cId="3278692560" sldId="467"/>
        </pc:sldMkLst>
      </pc:sldChg>
      <pc:sldChg chg="del">
        <pc:chgData name="Dragos Petrascu" userId="324d1e0b-a399-4652-97d3-6c47b783415e" providerId="ADAL" clId="{7E54DCF3-F3EF-403B-BA62-2009A9644292}" dt="2023-02-16T11:44:10.515" v="32" actId="2696"/>
        <pc:sldMkLst>
          <pc:docMk/>
          <pc:sldMk cId="1287762256" sldId="468"/>
        </pc:sldMkLst>
      </pc:sldChg>
      <pc:sldChg chg="del">
        <pc:chgData name="Dragos Petrascu" userId="324d1e0b-a399-4652-97d3-6c47b783415e" providerId="ADAL" clId="{7E54DCF3-F3EF-403B-BA62-2009A9644292}" dt="2023-02-16T11:44:12.647" v="33" actId="2696"/>
        <pc:sldMkLst>
          <pc:docMk/>
          <pc:sldMk cId="802308527" sldId="470"/>
        </pc:sldMkLst>
      </pc:sldChg>
      <pc:sldChg chg="del">
        <pc:chgData name="Dragos Petrascu" userId="324d1e0b-a399-4652-97d3-6c47b783415e" providerId="ADAL" clId="{7E54DCF3-F3EF-403B-BA62-2009A9644292}" dt="2023-02-16T11:44:14.759" v="34" actId="2696"/>
        <pc:sldMkLst>
          <pc:docMk/>
          <pc:sldMk cId="138735517" sldId="471"/>
        </pc:sldMkLst>
      </pc:sldChg>
      <pc:sldChg chg="del">
        <pc:chgData name="Dragos Petrascu" userId="324d1e0b-a399-4652-97d3-6c47b783415e" providerId="ADAL" clId="{7E54DCF3-F3EF-403B-BA62-2009A9644292}" dt="2023-02-16T11:44:06.725" v="30" actId="2696"/>
        <pc:sldMkLst>
          <pc:docMk/>
          <pc:sldMk cId="1938062399" sldId="475"/>
        </pc:sldMkLst>
      </pc:sldChg>
      <pc:sldChg chg="del">
        <pc:chgData name="Dragos Petrascu" userId="324d1e0b-a399-4652-97d3-6c47b783415e" providerId="ADAL" clId="{7E54DCF3-F3EF-403B-BA62-2009A9644292}" dt="2023-02-16T11:44:17.831" v="35" actId="2696"/>
        <pc:sldMkLst>
          <pc:docMk/>
          <pc:sldMk cId="2041002613" sldId="477"/>
        </pc:sldMkLst>
      </pc:sldChg>
      <pc:sldChg chg="del">
        <pc:chgData name="Dragos Petrascu" userId="324d1e0b-a399-4652-97d3-6c47b783415e" providerId="ADAL" clId="{7E54DCF3-F3EF-403B-BA62-2009A9644292}" dt="2023-02-16T11:44:28.062" v="38" actId="2696"/>
        <pc:sldMkLst>
          <pc:docMk/>
          <pc:sldMk cId="980932371" sldId="479"/>
        </pc:sldMkLst>
      </pc:sldChg>
      <pc:sldChg chg="del">
        <pc:chgData name="Dragos Petrascu" userId="324d1e0b-a399-4652-97d3-6c47b783415e" providerId="ADAL" clId="{7E54DCF3-F3EF-403B-BA62-2009A9644292}" dt="2023-02-16T11:44:25.304" v="37" actId="2696"/>
        <pc:sldMkLst>
          <pc:docMk/>
          <pc:sldMk cId="1311854031" sldId="480"/>
        </pc:sldMkLst>
      </pc:sldChg>
      <pc:sldChg chg="del">
        <pc:chgData name="Dragos Petrascu" userId="324d1e0b-a399-4652-97d3-6c47b783415e" providerId="ADAL" clId="{7E54DCF3-F3EF-403B-BA62-2009A9644292}" dt="2023-02-16T11:44:22.498" v="36" actId="2696"/>
        <pc:sldMkLst>
          <pc:docMk/>
          <pc:sldMk cId="3773384712" sldId="481"/>
        </pc:sldMkLst>
      </pc:sldChg>
      <pc:sldChg chg="del">
        <pc:chgData name="Dragos Petrascu" userId="324d1e0b-a399-4652-97d3-6c47b783415e" providerId="ADAL" clId="{7E54DCF3-F3EF-403B-BA62-2009A9644292}" dt="2023-02-16T11:44:08.600" v="31" actId="2696"/>
        <pc:sldMkLst>
          <pc:docMk/>
          <pc:sldMk cId="3607698760" sldId="482"/>
        </pc:sldMkLst>
      </pc:sldChg>
      <pc:sldChg chg="delSp modSp new mod">
        <pc:chgData name="Dragos Petrascu" userId="324d1e0b-a399-4652-97d3-6c47b783415e" providerId="ADAL" clId="{7E54DCF3-F3EF-403B-BA62-2009A9644292}" dt="2023-02-16T11:57:44.747" v="238" actId="20577"/>
        <pc:sldMkLst>
          <pc:docMk/>
          <pc:sldMk cId="4252271725" sldId="483"/>
        </pc:sldMkLst>
        <pc:spChg chg="mod">
          <ac:chgData name="Dragos Petrascu" userId="324d1e0b-a399-4652-97d3-6c47b783415e" providerId="ADAL" clId="{7E54DCF3-F3EF-403B-BA62-2009A9644292}" dt="2023-02-16T11:48:15.396" v="62" actId="20577"/>
          <ac:spMkLst>
            <pc:docMk/>
            <pc:sldMk cId="4252271725" sldId="483"/>
            <ac:spMk id="2" creationId="{34BBAAD9-31A6-8094-AC2F-6B2A3C97184D}"/>
          </ac:spMkLst>
        </pc:spChg>
        <pc:spChg chg="del">
          <ac:chgData name="Dragos Petrascu" userId="324d1e0b-a399-4652-97d3-6c47b783415e" providerId="ADAL" clId="{7E54DCF3-F3EF-403B-BA62-2009A9644292}" dt="2023-02-16T11:56:53.027" v="233" actId="478"/>
          <ac:spMkLst>
            <pc:docMk/>
            <pc:sldMk cId="4252271725" sldId="483"/>
            <ac:spMk id="3" creationId="{34A92AA2-FA99-5B52-B4F9-2565F8068198}"/>
          </ac:spMkLst>
        </pc:spChg>
        <pc:spChg chg="mod">
          <ac:chgData name="Dragos Petrascu" userId="324d1e0b-a399-4652-97d3-6c47b783415e" providerId="ADAL" clId="{7E54DCF3-F3EF-403B-BA62-2009A9644292}" dt="2023-02-16T11:57:44.747" v="238" actId="20577"/>
          <ac:spMkLst>
            <pc:docMk/>
            <pc:sldMk cId="4252271725" sldId="483"/>
            <ac:spMk id="4" creationId="{D416869A-0FB1-548D-D6A9-4083ECB68A9C}"/>
          </ac:spMkLst>
        </pc:spChg>
      </pc:sldChg>
      <pc:sldChg chg="new del">
        <pc:chgData name="Dragos Petrascu" userId="324d1e0b-a399-4652-97d3-6c47b783415e" providerId="ADAL" clId="{7E54DCF3-F3EF-403B-BA62-2009A9644292}" dt="2023-02-16T11:59:08.134" v="242" actId="2696"/>
        <pc:sldMkLst>
          <pc:docMk/>
          <pc:sldMk cId="187464914" sldId="484"/>
        </pc:sldMkLst>
      </pc:sldChg>
      <pc:sldChg chg="new del">
        <pc:chgData name="Dragos Petrascu" userId="324d1e0b-a399-4652-97d3-6c47b783415e" providerId="ADAL" clId="{7E54DCF3-F3EF-403B-BA62-2009A9644292}" dt="2023-02-16T11:58:56.783" v="240" actId="2696"/>
        <pc:sldMkLst>
          <pc:docMk/>
          <pc:sldMk cId="527996553" sldId="4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47847E-65D6-4E67-807F-EC427DC9C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44694-1595-4F38-AE2E-3FB1B3E575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82EC3-2C0B-48F0-95F0-B717F96C0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>
                <a:solidFill>
                  <a:srgbClr val="404040"/>
                </a:solidFill>
                <a:latin typeface="+mj-lt"/>
              </a:rPr>
              <a:t>Copyright 2023 © Fortech. All rights reserved.</a:t>
            </a:r>
            <a:endParaRPr lang="en-US" sz="1000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760E3-C2B7-4731-9368-15EB2F401B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7BEA7-3DF2-43E3-A570-82070E96E8A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MKT_Fortech_Logo_240413-01.png">
            <a:extLst>
              <a:ext uri="{FF2B5EF4-FFF2-40B4-BE49-F238E27FC236}">
                <a16:creationId xmlns:a16="http://schemas.microsoft.com/office/drawing/2014/main" id="{BFEC7D0E-ED88-453A-96D7-E86520CD60F4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" y="91281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24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D9A64-BAFD-4234-8692-94BF348769CA}" type="datetimeFigureOut">
              <a:rPr lang="en-US" smtClean="0"/>
              <a:t>11/22/2023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j-lt"/>
              </a:defRPr>
            </a:lvl1pPr>
          </a:lstStyle>
          <a:p>
            <a:r>
              <a:rPr lang="en-US"/>
              <a:t>Copyright 2023 © Fortech.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19B1B-18C3-4F0D-933C-68CED6DABB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KT_Fortech_Logo_240413-01.png">
            <a:extLst>
              <a:ext uri="{FF2B5EF4-FFF2-40B4-BE49-F238E27FC236}">
                <a16:creationId xmlns:a16="http://schemas.microsoft.com/office/drawing/2014/main" id="{EE6C08EE-036D-49FB-B2DB-3CC9222CDBD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4" t="43313" r="26252" b="43258"/>
          <a:stretch/>
        </p:blipFill>
        <p:spPr>
          <a:xfrm>
            <a:off x="29210" y="68392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8111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1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8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4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91FE5-1FAC-4DFE-7DFE-3F8BA2BC13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4015"/>
          <a:stretch/>
        </p:blipFill>
        <p:spPr>
          <a:xfrm>
            <a:off x="1" y="4544290"/>
            <a:ext cx="6250910" cy="23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8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5CB329B0-9375-4334-98B8-E794A7D21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1763"/>
            <a:ext cx="4969164" cy="25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4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3DBA98CE-A787-4554-98AF-CCD1BDE614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1992"/>
            <a:ext cx="5615411" cy="28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9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4E164-27DD-9EAA-C89B-D942BC1A0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27081" r="58468"/>
          <a:stretch/>
        </p:blipFill>
        <p:spPr>
          <a:xfrm>
            <a:off x="0" y="2817091"/>
            <a:ext cx="3973734" cy="40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0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DB8E3FA1-3411-4FAF-B86D-CD11C610C1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418" y="0"/>
            <a:ext cx="3881582" cy="390861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9930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EA1715E-F9CF-5039-43A2-E2FA2CD86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0" t="3097" r="2476" b="24579"/>
          <a:stretch/>
        </p:blipFill>
        <p:spPr>
          <a:xfrm>
            <a:off x="8679034" y="0"/>
            <a:ext cx="3512966" cy="34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2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6.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D742FC-B545-436F-1CD0-977983291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8" b="47296"/>
          <a:stretch/>
        </p:blipFill>
        <p:spPr>
          <a:xfrm>
            <a:off x="8931564" y="0"/>
            <a:ext cx="3260436" cy="361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9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8F5169F8-C5DA-4F5B-B03A-C5F54EAE4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383" y="0"/>
            <a:ext cx="6291617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4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3" y="928545"/>
            <a:ext cx="6139823" cy="250045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group of me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8C58FF3-7586-3DC2-8D0A-AC1B5BEAC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1"/>
          <a:stretch/>
        </p:blipFill>
        <p:spPr>
          <a:xfrm>
            <a:off x="8783782" y="3429000"/>
            <a:ext cx="3408217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3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DA5B2E-C93A-4AE5-B2BB-15AC82AE6A33}"/>
              </a:ext>
            </a:extLst>
          </p:cNvPr>
          <p:cNvGrpSpPr/>
          <p:nvPr userDrawn="1"/>
        </p:nvGrpSpPr>
        <p:grpSpPr>
          <a:xfrm>
            <a:off x="18715" y="4389329"/>
            <a:ext cx="6077285" cy="2473318"/>
            <a:chOff x="18715" y="4480149"/>
            <a:chExt cx="5654103" cy="2382498"/>
          </a:xfrm>
        </p:grpSpPr>
        <p:pic>
          <p:nvPicPr>
            <p:cNvPr id="10" name="Picture 9" descr="A large building in the background&#10;&#10;Description generated with very high confidence">
              <a:extLst>
                <a:ext uri="{FF2B5EF4-FFF2-40B4-BE49-F238E27FC236}">
                  <a16:creationId xmlns:a16="http://schemas.microsoft.com/office/drawing/2014/main" id="{A820B9F7-725E-4898-9DD2-B7CD384E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15" y="4480149"/>
              <a:ext cx="4882502" cy="23781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BA6B2D-0872-4A23-918C-67B7659D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6473" y="4921538"/>
              <a:ext cx="3956345" cy="194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80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2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465689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29F8DE-91DB-4DB6-B595-222B7AA8A7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910"/>
            <a:ext cx="5497754" cy="28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41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414B-32C9-4418-A71D-3F13FA8F2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6658-29DA-4002-ABDA-E308A487CB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8128" y="3649663"/>
            <a:ext cx="7040880" cy="164592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 descr="A picture containing text, person, posing, sign&#10;&#10;Description automatically generated">
            <a:extLst>
              <a:ext uri="{FF2B5EF4-FFF2-40B4-BE49-F238E27FC236}">
                <a16:creationId xmlns:a16="http://schemas.microsoft.com/office/drawing/2014/main" id="{D6ECEFC6-FDB6-4D65-BA93-F4E9B5A91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61" y="0"/>
            <a:ext cx="4882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414B-32C9-4418-A71D-3F13FA8F2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6658-29DA-4002-ABDA-E308A487CB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8128" y="3649663"/>
            <a:ext cx="7040880" cy="164592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D1A1A52-3364-EAA9-598C-153A6043B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4"/>
          <a:stretch/>
        </p:blipFill>
        <p:spPr>
          <a:xfrm>
            <a:off x="7479102" y="0"/>
            <a:ext cx="471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1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5"/>
            <a:ext cx="6505286" cy="481503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picture containing indoor, floor, table&#10;&#10;Description generated with high confidence">
            <a:extLst>
              <a:ext uri="{FF2B5EF4-FFF2-40B4-BE49-F238E27FC236}">
                <a16:creationId xmlns:a16="http://schemas.microsoft.com/office/drawing/2014/main" id="{4F9059A7-56BC-4327-9AA7-D8670242DF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1860"/>
            <a:ext cx="5286157" cy="26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8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1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27787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203632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B7D7D06F-9A8F-41F4-B418-CFCFE5452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563" y="3273545"/>
            <a:ext cx="7168911" cy="35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55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0C80E80-B9CD-40C2-80E6-76CA7526B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54" y="0"/>
            <a:ext cx="5396846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842E0-6085-451D-82FC-334F5AE8B0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1384" y="1653827"/>
            <a:ext cx="353599" cy="2072820"/>
          </a:xfrm>
          <a:prstGeom prst="rect">
            <a:avLst/>
          </a:prstGeom>
        </p:spPr>
      </p:pic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4DD7332B-6812-4778-9D11-42AB9EDF11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1823" y="2544713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Email</a:t>
            </a:r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0E506152-122E-4559-B8D8-6D3148F53E1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1823" y="1650469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Phone Number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C880EA74-D87F-4FCD-93F4-E3F8586BD09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81823" y="3418766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www.fortech.ro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CE0FC-61A7-413B-9CB7-B368528A9EDE}"/>
              </a:ext>
            </a:extLst>
          </p:cNvPr>
          <p:cNvSpPr txBox="1"/>
          <p:nvPr userDrawn="1"/>
        </p:nvSpPr>
        <p:spPr>
          <a:xfrm>
            <a:off x="1381384" y="5908993"/>
            <a:ext cx="56750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Copyright 20</a:t>
            </a:r>
            <a:r>
              <a:rPr lang="ro-RO" sz="900" dirty="0">
                <a:solidFill>
                  <a:srgbClr val="303030"/>
                </a:solidFill>
                <a:latin typeface="+mj-lt"/>
              </a:rPr>
              <a:t>2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3 © </a:t>
            </a:r>
            <a:r>
              <a:rPr lang="en-US" sz="900" dirty="0"/>
              <a:t>Fortech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. All rights reserved.</a:t>
            </a:r>
          </a:p>
          <a:p>
            <a:endParaRPr lang="en-US" sz="900" dirty="0">
              <a:solidFill>
                <a:srgbClr val="303030"/>
              </a:solidFill>
              <a:latin typeface="+mj-lt"/>
            </a:endParaRPr>
          </a:p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This document is the property of and contains information proprietary to </a:t>
            </a:r>
            <a:r>
              <a:rPr lang="en-US" sz="900" dirty="0"/>
              <a:t>Fortech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.  No part of this document may be reproduced, transmitted, stored in a retrieval system or translated into any human language or computer format, in any form or by any means, without the written permission of </a:t>
            </a:r>
            <a:r>
              <a:rPr lang="en-US" sz="900" dirty="0"/>
              <a:t>Fortech.</a:t>
            </a:r>
            <a:endParaRPr lang="en-US" sz="900" dirty="0">
              <a:solidFill>
                <a:srgbClr val="3030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627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Cover 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computer&#10;&#10;Description automatically generated">
            <a:extLst>
              <a:ext uri="{FF2B5EF4-FFF2-40B4-BE49-F238E27FC236}">
                <a16:creationId xmlns:a16="http://schemas.microsoft.com/office/drawing/2014/main" id="{AA9C3C20-E5BA-4BEB-83C5-F238CBC58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1"/>
            <a:ext cx="12192000" cy="68551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2E6DE6-D30A-489B-93EC-9AFE47696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09" y="1182080"/>
            <a:ext cx="5950527" cy="2148105"/>
          </a:xfr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dirty="0"/>
              <a:t>Front cover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735DCB9-6621-44AA-898B-3C972D1C0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109" y="4341669"/>
            <a:ext cx="3826740" cy="19944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Other details (e.g. author) &lt;remove if not necessary&gt;</a:t>
            </a:r>
          </a:p>
        </p:txBody>
      </p:sp>
    </p:spTree>
    <p:extLst>
      <p:ext uri="{BB962C8B-B14F-4D97-AF65-F5344CB8AC3E}">
        <p14:creationId xmlns:p14="http://schemas.microsoft.com/office/powerpoint/2010/main" val="512619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8F6727-F787-2661-502D-25AE736D71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EE9F9B-0EDA-3891-25C4-5D5AB00FA9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109" y="4341669"/>
            <a:ext cx="3826740" cy="19944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Other details (e.g. author) &lt;remove if not necessary&gt;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30CA93-12D8-9CC5-2159-8908FC0F10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09" y="1182080"/>
            <a:ext cx="5950527" cy="2148105"/>
          </a:xfr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dirty="0"/>
              <a:t>Front cover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74942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queen, businesscard&#10;&#10;Description automatically generated">
            <a:extLst>
              <a:ext uri="{FF2B5EF4-FFF2-40B4-BE49-F238E27FC236}">
                <a16:creationId xmlns:a16="http://schemas.microsoft.com/office/drawing/2014/main" id="{91A2ECE4-BB23-4318-8ECF-487097675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15" y="0"/>
            <a:ext cx="79270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0792A-A50A-437B-8477-08E46D460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922" y="928544"/>
            <a:ext cx="4202215" cy="2075913"/>
          </a:xfrm>
        </p:spPr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CB1074-C00C-47B0-9DC7-09B8980A5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13922" y="3528834"/>
            <a:ext cx="4202215" cy="2743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HERE THE MOST RELEVANT INFORMATION ON THE SLIDE.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3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3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99423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ly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4369438" cy="2096758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149708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3429000"/>
            <a:ext cx="3881581" cy="274955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4"/>
            <a:ext cx="6505286" cy="525000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6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243624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picture containing person, picture frame&#10;&#10;Description automatically generated">
            <a:extLst>
              <a:ext uri="{FF2B5EF4-FFF2-40B4-BE49-F238E27FC236}">
                <a16:creationId xmlns:a16="http://schemas.microsoft.com/office/drawing/2014/main" id="{52314B1B-C3DE-BE90-999C-266F2E691F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98" y="3273545"/>
            <a:ext cx="7028702" cy="35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9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C818D-98C3-9F63-C0B3-90AA16BDF2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9691"/>
            <a:ext cx="5193028" cy="26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72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group of people sitting in front of a sign&#10;&#10;Description automatically generated">
            <a:extLst>
              <a:ext uri="{FF2B5EF4-FFF2-40B4-BE49-F238E27FC236}">
                <a16:creationId xmlns:a16="http://schemas.microsoft.com/office/drawing/2014/main" id="{FE93D18F-1963-49A3-911B-6F3527D1E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46230"/>
            <a:ext cx="5627096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92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3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59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1AE7E-4970-4230-AE9F-A508F278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962236" cy="236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5CFB5-9A3B-446B-A0C3-C5EE8B5AB1A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248" y="411480"/>
            <a:ext cx="1216152" cy="2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33" r:id="rId4"/>
    <p:sldLayoutId id="2147483691" r:id="rId5"/>
    <p:sldLayoutId id="2147483778" r:id="rId6"/>
    <p:sldLayoutId id="2147483779" r:id="rId7"/>
    <p:sldLayoutId id="2147483744" r:id="rId8"/>
    <p:sldLayoutId id="2147483749" r:id="rId9"/>
    <p:sldLayoutId id="2147483750" r:id="rId10"/>
    <p:sldLayoutId id="2147483717" r:id="rId11"/>
    <p:sldLayoutId id="2147483753" r:id="rId12"/>
    <p:sldLayoutId id="2147483782" r:id="rId13"/>
    <p:sldLayoutId id="2147483722" r:id="rId14"/>
    <p:sldLayoutId id="2147483783" r:id="rId15"/>
    <p:sldLayoutId id="2147483780" r:id="rId16"/>
    <p:sldLayoutId id="2147483755" r:id="rId17"/>
    <p:sldLayoutId id="2147483723" r:id="rId18"/>
    <p:sldLayoutId id="2147483725" r:id="rId19"/>
    <p:sldLayoutId id="2147483756" r:id="rId20"/>
    <p:sldLayoutId id="2147483757" r:id="rId21"/>
    <p:sldLayoutId id="2147483781" r:id="rId22"/>
    <p:sldLayoutId id="2147483727" r:id="rId23"/>
    <p:sldLayoutId id="2147483728" r:id="rId24"/>
    <p:sldLayoutId id="2147483773" r:id="rId25"/>
    <p:sldLayoutId id="2147483774" r:id="rId26"/>
    <p:sldLayoutId id="2147483777" r:id="rId27"/>
    <p:sldLayoutId id="2147483775" r:id="rId28"/>
  </p:sldLayoutIdLst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lang="en-US" sz="4000" b="1" kern="1200" cap="all" baseline="0" dirty="0">
          <a:blipFill>
            <a:blip r:embed="rId31"/>
            <a:stretch>
              <a:fillRect/>
            </a:stretch>
          </a:blip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87A415-7D7F-4D82-94A0-2C7EEDCF5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1108" y="4341670"/>
            <a:ext cx="8553627" cy="1484095"/>
          </a:xfrm>
        </p:spPr>
        <p:txBody>
          <a:bodyPr/>
          <a:lstStyle/>
          <a:p>
            <a:r>
              <a:rPr lang="en-US" dirty="0"/>
              <a:t>Drago</a:t>
            </a:r>
            <a:r>
              <a:rPr lang="ro-RO" dirty="0"/>
              <a:t>ș Petrașcu</a:t>
            </a:r>
          </a:p>
          <a:p>
            <a:r>
              <a:rPr lang="ro-RO" sz="2000" dirty="0"/>
              <a:t>Software Architect</a:t>
            </a:r>
          </a:p>
          <a:p>
            <a:r>
              <a:rPr lang="ro-RO" sz="2000" dirty="0"/>
              <a:t>Fortech, a GlobalLogic Company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FDEA80-4046-687B-5DA6-31F88E00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09" y="1182080"/>
            <a:ext cx="10502069" cy="2834443"/>
          </a:xfrm>
        </p:spPr>
        <p:txBody>
          <a:bodyPr/>
          <a:lstStyle/>
          <a:p>
            <a:r>
              <a:rPr lang="en-US" dirty="0"/>
              <a:t>Clean</a:t>
            </a:r>
            <a:br>
              <a:rPr lang="en-US" dirty="0"/>
            </a:br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60036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2211-4AED-A829-F3A9-3031F9E6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6878426" cy="1888547"/>
          </a:xfrm>
        </p:spPr>
        <p:txBody>
          <a:bodyPr/>
          <a:lstStyle/>
          <a:p>
            <a:r>
              <a:rPr lang="en-US"/>
              <a:t>Single-responsibility principle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1ED9C-41D4-3F7D-84EF-53514CA772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28139" y="3429000"/>
            <a:ext cx="6084278" cy="1512277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A class should have</a:t>
            </a:r>
            <a:br>
              <a:rPr lang="en-US" sz="4000" dirty="0"/>
            </a:br>
            <a:r>
              <a:rPr lang="en-US" sz="4000" dirty="0"/>
              <a:t>only one reason to change.</a:t>
            </a:r>
          </a:p>
        </p:txBody>
      </p:sp>
      <p:pic>
        <p:nvPicPr>
          <p:cNvPr id="5126" name="Picture 6" descr="Victorinox Swiss Army knife - Red : Amazon.in: Home Improvement">
            <a:extLst>
              <a:ext uri="{FF2B5EF4-FFF2-40B4-BE49-F238E27FC236}">
                <a16:creationId xmlns:a16="http://schemas.microsoft.com/office/drawing/2014/main" id="{6EA7EB91-4BAB-657D-11A0-D599305B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3" y="3775294"/>
            <a:ext cx="2711513" cy="27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08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E102-3FF1-79E0-735D-21D0D6D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091264" cy="1888547"/>
          </a:xfrm>
        </p:spPr>
        <p:txBody>
          <a:bodyPr/>
          <a:lstStyle/>
          <a:p>
            <a:r>
              <a:rPr lang="en-US" dirty="0"/>
              <a:t>Open-closed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69066-20FC-A38A-3443-CB2E679860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2145322"/>
            <a:ext cx="6505286" cy="298059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Software entities</a:t>
            </a:r>
            <a:br>
              <a:rPr lang="en-US" sz="4000" dirty="0"/>
            </a:br>
            <a:r>
              <a:rPr lang="en-US" sz="4000" dirty="0"/>
              <a:t>(classes, modules, functions)</a:t>
            </a:r>
            <a:br>
              <a:rPr lang="en-US" sz="4000" dirty="0"/>
            </a:br>
            <a:r>
              <a:rPr lang="en-US" sz="4000" dirty="0"/>
              <a:t>should be open for extension, but closed for modification.</a:t>
            </a:r>
          </a:p>
        </p:txBody>
      </p:sp>
      <p:pic>
        <p:nvPicPr>
          <p:cNvPr id="6146" name="Picture 2" descr="S.O.L.I.D Principle - Open Closed Principle (OCP) - DEV Community">
            <a:extLst>
              <a:ext uri="{FF2B5EF4-FFF2-40B4-BE49-F238E27FC236}">
                <a16:creationId xmlns:a16="http://schemas.microsoft.com/office/drawing/2014/main" id="{6BA86A3B-CFDA-7E74-11D9-AB7C5A7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5" y="3769058"/>
            <a:ext cx="2713713" cy="271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95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80C6-72EA-3DE2-1EFD-75F41637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6342095" cy="1888547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5753-053F-602F-6C78-C76A16FEE7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64778" y="2260199"/>
            <a:ext cx="6505286" cy="3669258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An object (such as a class)</a:t>
            </a:r>
            <a:br>
              <a:rPr lang="en-US" sz="4000" dirty="0"/>
            </a:br>
            <a:r>
              <a:rPr lang="en-US" sz="4000" dirty="0"/>
              <a:t>may be replaced</a:t>
            </a:r>
            <a:br>
              <a:rPr lang="en-US" sz="4000" dirty="0"/>
            </a:br>
            <a:r>
              <a:rPr lang="en-US" sz="4000" dirty="0"/>
              <a:t>by a sub-object</a:t>
            </a:r>
            <a:br>
              <a:rPr lang="en-US" sz="4000" dirty="0"/>
            </a:br>
            <a:r>
              <a:rPr lang="en-US" sz="4000" dirty="0"/>
              <a:t>(such as a class that extends the first class)</a:t>
            </a:r>
            <a:br>
              <a:rPr lang="en-US" sz="4000" dirty="0"/>
            </a:br>
            <a:r>
              <a:rPr lang="en-US" sz="4000" dirty="0"/>
              <a:t>without breaking the program.</a:t>
            </a:r>
          </a:p>
        </p:txBody>
      </p:sp>
      <p:pic>
        <p:nvPicPr>
          <p:cNvPr id="2050" name="Picture 2" descr="Barbara Liskov | Biography, A.M. Turing Award, &amp; Facts | Britannica">
            <a:extLst>
              <a:ext uri="{FF2B5EF4-FFF2-40B4-BE49-F238E27FC236}">
                <a16:creationId xmlns:a16="http://schemas.microsoft.com/office/drawing/2014/main" id="{BFBAEFF4-CF2D-1CE8-86F2-F96C40D3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9" y="4092612"/>
            <a:ext cx="2221624" cy="22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8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67F5-8C4F-DB42-EC5B-8F60047F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7080649" cy="1888547"/>
          </a:xfrm>
        </p:spPr>
        <p:txBody>
          <a:bodyPr/>
          <a:lstStyle/>
          <a:p>
            <a:r>
              <a:rPr lang="en-US" dirty="0"/>
              <a:t>Interface segregation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8C4ED-3CD9-D14D-8490-68F72BB81A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28087" y="3237376"/>
            <a:ext cx="6029273" cy="211229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No code should be forced</a:t>
            </a:r>
            <a:br>
              <a:rPr lang="en-US" sz="4000" dirty="0"/>
            </a:br>
            <a:r>
              <a:rPr lang="en-US" sz="4000" dirty="0"/>
              <a:t>to depend</a:t>
            </a:r>
            <a:br>
              <a:rPr lang="en-US" sz="4000" dirty="0"/>
            </a:br>
            <a:r>
              <a:rPr lang="en-US" sz="4000" dirty="0"/>
              <a:t>on methods it does not use.</a:t>
            </a:r>
          </a:p>
        </p:txBody>
      </p:sp>
      <p:pic>
        <p:nvPicPr>
          <p:cNvPr id="1026" name="Picture 2" descr="Applying SOLID Principles with C# | by Lucas Diogo | Neogrid | Medium">
            <a:extLst>
              <a:ext uri="{FF2B5EF4-FFF2-40B4-BE49-F238E27FC236}">
                <a16:creationId xmlns:a16="http://schemas.microsoft.com/office/drawing/2014/main" id="{5AC6D9DE-63CD-0E99-E724-C7B8A6CE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2" y="3572143"/>
            <a:ext cx="2814236" cy="281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1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74D5-5287-34AD-BF7B-2E377C6F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6975141" cy="1888547"/>
          </a:xfrm>
        </p:spPr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A87F2-1292-0928-5058-3A84AF7115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80546" y="1799693"/>
            <a:ext cx="7221196" cy="4738808"/>
          </a:xfrm>
        </p:spPr>
        <p:txBody>
          <a:bodyPr/>
          <a:lstStyle/>
          <a:p>
            <a:r>
              <a:rPr lang="en-US" sz="4000" dirty="0"/>
              <a:t>High-level modules should not import anything from low-level modules. Both should depend on abstractions (e.g., interfaces).</a:t>
            </a:r>
          </a:p>
          <a:p>
            <a:r>
              <a:rPr lang="en-US" sz="4000" dirty="0"/>
              <a:t>Abstractions should not depend on details. Details (concrete implementations) should depend on abstractions.</a:t>
            </a:r>
          </a:p>
        </p:txBody>
      </p:sp>
      <p:pic>
        <p:nvPicPr>
          <p:cNvPr id="3076" name="Picture 4" descr="Arduino SOLID principles: Dependency Inversion | Level Up Coding">
            <a:extLst>
              <a:ext uri="{FF2B5EF4-FFF2-40B4-BE49-F238E27FC236}">
                <a16:creationId xmlns:a16="http://schemas.microsoft.com/office/drawing/2014/main" id="{21493BC1-F095-5261-723E-B1810BB4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57" y="4343400"/>
            <a:ext cx="4214179" cy="219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ree Prong Plug Of And Electrical Power PC Power Cord:, 55% OFF">
            <a:extLst>
              <a:ext uri="{FF2B5EF4-FFF2-40B4-BE49-F238E27FC236}">
                <a16:creationId xmlns:a16="http://schemas.microsoft.com/office/drawing/2014/main" id="{9B33A7C6-9862-391C-655B-7DBB60FD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64" y="2690445"/>
            <a:ext cx="2728546" cy="11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8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A6A20-E484-2607-3D84-38F7CF9F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Live coding session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E8CA-9BDB-0F99-07DC-F516207816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407" y="5665508"/>
            <a:ext cx="8897933" cy="513041"/>
          </a:xfrm>
        </p:spPr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fortech</a:t>
            </a:r>
            <a:r>
              <a:rPr lang="en-US" sz="2000" dirty="0"/>
              <a:t>-practice/</a:t>
            </a:r>
            <a:r>
              <a:rPr lang="en-US" sz="2000" dirty="0" err="1"/>
              <a:t>utcn</a:t>
            </a:r>
            <a:r>
              <a:rPr lang="en-US" sz="2000" dirty="0"/>
              <a:t>-2023-11-22-clean-code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708D79-2D3E-8C7E-162B-F8EAB053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293" y="1629000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8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52BA16-44FD-562A-5A49-82711E14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20" y="1595486"/>
            <a:ext cx="6519159" cy="366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975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A68B-64BC-67F3-23B3-2FFCD444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8E51A-95E5-E85D-EE1F-BE947844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37" y="1629000"/>
            <a:ext cx="36194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EFF85-BB99-47DF-A182-7507EF2AC2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81823" y="2544713"/>
            <a:ext cx="4801781" cy="437769"/>
          </a:xfrm>
        </p:spPr>
        <p:txBody>
          <a:bodyPr/>
          <a:lstStyle/>
          <a:p>
            <a:r>
              <a:rPr lang="en-US" dirty="0"/>
              <a:t>dragos.petrascu@globallogic.com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8414F-CC42-4120-BFBD-A8EC22F028D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www.fortech.ro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3761EF-21B7-4AFE-B5E5-C9AA6161D1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+40 264 453 303</a:t>
            </a:r>
          </a:p>
        </p:txBody>
      </p:sp>
    </p:spTree>
    <p:extLst>
      <p:ext uri="{BB962C8B-B14F-4D97-AF65-F5344CB8AC3E}">
        <p14:creationId xmlns:p14="http://schemas.microsoft.com/office/powerpoint/2010/main" val="228068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BB60-F9AC-A6D8-B636-BB150FCC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928544"/>
            <a:ext cx="6116305" cy="1888547"/>
          </a:xfrm>
        </p:spPr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C596385-9359-BC21-FA14-B8E1FA7BC03D}"/>
              </a:ext>
            </a:extLst>
          </p:cNvPr>
          <p:cNvSpPr txBox="1">
            <a:spLocks/>
          </p:cNvSpPr>
          <p:nvPr/>
        </p:nvSpPr>
        <p:spPr>
          <a:xfrm>
            <a:off x="718127" y="5304284"/>
            <a:ext cx="2236429" cy="9823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Hackathon </a:t>
            </a:r>
          </a:p>
          <a:p>
            <a:pPr algn="ctr"/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November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47D53-5C2F-2A4D-A5A1-0CFF9631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629000"/>
            <a:ext cx="364540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3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BB60-F9AC-A6D8-B636-BB150FCC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3881581" cy="1888547"/>
          </a:xfrm>
        </p:spPr>
        <p:txBody>
          <a:bodyPr/>
          <a:lstStyle/>
          <a:p>
            <a:r>
              <a:rPr lang="ro-RO" dirty="0"/>
              <a:t>About me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E54336-4F2C-7ABC-4680-A2BC3C449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8871" y="5929312"/>
            <a:ext cx="5928490" cy="483124"/>
          </a:xfrm>
        </p:spPr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/>
              <a:t>www.linkedin.com</a:t>
            </a:r>
            <a:r>
              <a:rPr lang="en-US" sz="2000" dirty="0"/>
              <a:t>/in/</a:t>
            </a:r>
            <a:r>
              <a:rPr lang="en-US" sz="2000" dirty="0" err="1"/>
              <a:t>dragospetrascu</a:t>
            </a:r>
            <a:r>
              <a:rPr lang="en-US" sz="2000" dirty="0"/>
              <a:t>/</a:t>
            </a:r>
          </a:p>
        </p:txBody>
      </p:sp>
      <p:pic>
        <p:nvPicPr>
          <p:cNvPr id="13" name="Picture 12" descr="A qr code with a few squares&#10;&#10;Description automatically generated">
            <a:extLst>
              <a:ext uri="{FF2B5EF4-FFF2-40B4-BE49-F238E27FC236}">
                <a16:creationId xmlns:a16="http://schemas.microsoft.com/office/drawing/2014/main" id="{6BA2FE50-608E-3C51-C319-EF248307A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61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1AA5-04C0-3812-D963-6BE74295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223149" cy="1888547"/>
          </a:xfrm>
        </p:spPr>
        <p:txBody>
          <a:bodyPr/>
          <a:lstStyle/>
          <a:p>
            <a:r>
              <a:rPr lang="en-US" dirty="0"/>
              <a:t>Code Quality measurement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700113-C89B-13AB-96AD-8E62A1CB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80" y="403897"/>
            <a:ext cx="6422724" cy="60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06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7406-CDE2-D399-C84C-8B9C6398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8012634" cy="1888547"/>
          </a:xfrm>
        </p:spPr>
        <p:txBody>
          <a:bodyPr/>
          <a:lstStyle/>
          <a:p>
            <a:r>
              <a:rPr lang="en-US" dirty="0"/>
              <a:t>Clean Code</a:t>
            </a:r>
            <a:br>
              <a:rPr lang="en-US" dirty="0"/>
            </a:br>
            <a:r>
              <a:rPr lang="en-US" dirty="0"/>
              <a:t>A Handbook of Agile Software Craftsmanship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88850-3A96-BFC5-64FF-FAEBF483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779" y="2817091"/>
            <a:ext cx="2762250" cy="368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4BB77C-79C3-C870-5DA9-256253B6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28" y="4499563"/>
            <a:ext cx="1822849" cy="20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BE33-93C5-4130-D7A4-8A060922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  <a:br>
              <a:rPr lang="en-US" dirty="0"/>
            </a:br>
            <a:r>
              <a:rPr lang="en-US" dirty="0"/>
              <a:t>Clean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07688-2AE8-E16B-01DA-50F931FEC8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Clean Code is a set of principles and practices in software development that emphasizes the creation of code that is not only functional but also easily readable, maintainable, and elegant.</a:t>
            </a:r>
          </a:p>
          <a:p>
            <a:r>
              <a:rPr lang="en-US" sz="2000" dirty="0"/>
              <a:t>It focuses on writing code that is clear, concise, and well-structured, with meaningful variable names, well-defined functions, and adherence to consistent coding styles.</a:t>
            </a:r>
          </a:p>
          <a:p>
            <a:r>
              <a:rPr lang="en-US" sz="2000" dirty="0"/>
              <a:t>Clean Code is a crucial aspect of software craftsmanship, promoting the development of software systems that are easy to understand, modify, and collaborate on.</a:t>
            </a:r>
          </a:p>
          <a:p>
            <a:r>
              <a:rPr lang="en-US" sz="2000" dirty="0"/>
              <a:t>It reduces technical debt, minimizes the likelihood of bugs, and enhances the long-term sustainability of software projects, making it an essential component of effective software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131062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1A96-72CB-8D29-0617-1C236596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Boy Scout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14F9-2F3D-B69F-00F1-169236E979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550" y="5084747"/>
            <a:ext cx="3881581" cy="1221989"/>
          </a:xfrm>
        </p:spPr>
        <p:txBody>
          <a:bodyPr/>
          <a:lstStyle/>
          <a:p>
            <a:r>
              <a:rPr lang="en-US" dirty="0"/>
              <a:t>The Boy Scouts of America have a simple rule that we can apply to our profession.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E672-053D-7C49-647B-748DE0EA206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sz="3600" dirty="0"/>
          </a:p>
          <a:p>
            <a:endParaRPr lang="en-US" sz="3600" dirty="0"/>
          </a:p>
          <a:p>
            <a:r>
              <a:rPr lang="en-US" sz="3600" b="1" dirty="0"/>
              <a:t>Leave the campground cleaner than you found it.</a:t>
            </a:r>
          </a:p>
          <a:p>
            <a:r>
              <a:rPr lang="en-US" sz="3600" b="1" dirty="0"/>
              <a:t>Try and leave this world a little better than you found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adapted from</a:t>
            </a:r>
            <a:br>
              <a:rPr lang="en-US" dirty="0"/>
            </a:br>
            <a:r>
              <a:rPr lang="en-US" dirty="0"/>
              <a:t>Robert Stephenson Smyth Baden-Powell’s</a:t>
            </a:r>
            <a:br>
              <a:rPr lang="en-US" dirty="0"/>
            </a:br>
            <a:r>
              <a:rPr lang="en-US" dirty="0"/>
              <a:t>farewell message to the Scouts</a:t>
            </a:r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695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E40B-BA35-212A-3B90-9382D378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Hot topics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E0693-65D3-79B7-3FC4-FE77C8F760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Code Smells: </a:t>
            </a:r>
            <a:r>
              <a:rPr lang="en-US" dirty="0"/>
              <a:t>Recognizing and addressing common code smells like long methods, large classes, and excessive parameters.</a:t>
            </a:r>
          </a:p>
          <a:p>
            <a:r>
              <a:rPr lang="en-US" b="1" dirty="0"/>
              <a:t>Meaningful Names: </a:t>
            </a:r>
            <a:r>
              <a:rPr lang="en-US" dirty="0"/>
              <a:t>Using descriptive and clear names for variables, functions, classes, and modules to enhance code readability and understanding.</a:t>
            </a:r>
          </a:p>
          <a:p>
            <a:r>
              <a:rPr lang="en-US" b="1" dirty="0"/>
              <a:t>Functions: </a:t>
            </a:r>
            <a:r>
              <a:rPr lang="en-US" dirty="0"/>
              <a:t>Keeping functions small, focused, and doing one thing, and using descriptive function names.</a:t>
            </a:r>
          </a:p>
          <a:p>
            <a:r>
              <a:rPr lang="en-US" b="1" dirty="0"/>
              <a:t>Comments: </a:t>
            </a:r>
            <a:r>
              <a:rPr lang="en-US" dirty="0"/>
              <a:t>Writing clear and concise comments only when necessary, with an emphasis on self-explanatory code.</a:t>
            </a:r>
          </a:p>
          <a:p>
            <a:r>
              <a:rPr lang="en-US" b="1" dirty="0"/>
              <a:t>Formatting: </a:t>
            </a:r>
            <a:r>
              <a:rPr lang="en-US" dirty="0"/>
              <a:t>Consistently formatting code, including indentation, line lengths, and spacing, to make the code visually clean and easy to follow.</a:t>
            </a:r>
          </a:p>
          <a:p>
            <a:r>
              <a:rPr lang="en-US" b="1" dirty="0"/>
              <a:t>Don't Repeat Yourself (DRY): </a:t>
            </a:r>
            <a:r>
              <a:rPr lang="en-US" dirty="0"/>
              <a:t>Avoiding code duplication by encapsulating repeated logic in functions, classes, or modules.</a:t>
            </a:r>
          </a:p>
          <a:p>
            <a:r>
              <a:rPr lang="en-US" b="1" dirty="0"/>
              <a:t>SOLID Principles: </a:t>
            </a:r>
            <a:r>
              <a:rPr lang="en-US" dirty="0"/>
              <a:t>Adhering to the SOLID principles (Single Responsibility, Open/Closed, </a:t>
            </a:r>
            <a:r>
              <a:rPr lang="en-US" dirty="0" err="1"/>
              <a:t>Liskov</a:t>
            </a:r>
            <a:r>
              <a:rPr lang="en-US" dirty="0"/>
              <a:t> Substitution, Interface Segregation, Dependency Inversion) to promote maintainability and extensibility.</a:t>
            </a:r>
          </a:p>
        </p:txBody>
      </p:sp>
    </p:spTree>
    <p:extLst>
      <p:ext uri="{BB962C8B-B14F-4D97-AF65-F5344CB8AC3E}">
        <p14:creationId xmlns:p14="http://schemas.microsoft.com/office/powerpoint/2010/main" val="270228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DD35-BD7B-2148-2077-FD2E59DE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</p:txBody>
      </p:sp>
      <p:pic>
        <p:nvPicPr>
          <p:cNvPr id="4102" name="Picture 6" descr="SOLID Principles - DevScope Ninjas">
            <a:extLst>
              <a:ext uri="{FF2B5EF4-FFF2-40B4-BE49-F238E27FC236}">
                <a16:creationId xmlns:a16="http://schemas.microsoft.com/office/drawing/2014/main" id="{B8D2EB72-1B81-66A5-9F3A-E26A5EDE7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1" y="2717504"/>
            <a:ext cx="11299757" cy="312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012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Fortech">
      <a:dk1>
        <a:srgbClr val="404040"/>
      </a:dk1>
      <a:lt1>
        <a:sysClr val="window" lastClr="FFFFFF"/>
      </a:lt1>
      <a:dk2>
        <a:srgbClr val="2C2F5A"/>
      </a:dk2>
      <a:lt2>
        <a:srgbClr val="E7E6E6"/>
      </a:lt2>
      <a:accent1>
        <a:srgbClr val="FF3366"/>
      </a:accent1>
      <a:accent2>
        <a:srgbClr val="63B3E3"/>
      </a:accent2>
      <a:accent3>
        <a:srgbClr val="89C2E9"/>
      </a:accent3>
      <a:accent4>
        <a:srgbClr val="B42025"/>
      </a:accent4>
      <a:accent5>
        <a:srgbClr val="484974"/>
      </a:accent5>
      <a:accent6>
        <a:srgbClr val="7F7F7F"/>
      </a:accent6>
      <a:hlink>
        <a:srgbClr val="404040"/>
      </a:hlink>
      <a:folHlink>
        <a:srgbClr val="40404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5483980135064AA9D5BB48FCB70077" ma:contentTypeVersion="14" ma:contentTypeDescription="Create a new document." ma:contentTypeScope="" ma:versionID="f7345c5e5b62fe76f0d81553daba5990">
  <xsd:schema xmlns:xsd="http://www.w3.org/2001/XMLSchema" xmlns:xs="http://www.w3.org/2001/XMLSchema" xmlns:p="http://schemas.microsoft.com/office/2006/metadata/properties" xmlns:ns2="4bb78014-3a60-492f-aeed-d7b8e4af9003" xmlns:ns3="b307af42-7b67-44a2-a291-b6c490775728" targetNamespace="http://schemas.microsoft.com/office/2006/metadata/properties" ma:root="true" ma:fieldsID="2fde842893b1925e4d909a02533b2894" ns2:_="" ns3:_="">
    <xsd:import namespace="4bb78014-3a60-492f-aeed-d7b8e4af9003"/>
    <xsd:import namespace="b307af42-7b67-44a2-a291-b6c49077572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earchPropertie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b78014-3a60-492f-aeed-d7b8e4af90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34ae087f-6bbc-4a9b-a4ef-2a533742672d}" ma:internalName="TaxCatchAll" ma:showField="CatchAllData" ma:web="4bb78014-3a60-492f-aeed-d7b8e4af90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af42-7b67-44a2-a291-b6c4907757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dad5bc8-c56f-4d4f-8287-b4760fb0e6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bb78014-3a60-492f-aeed-d7b8e4af9003" xsi:nil="true"/>
    <lcf76f155ced4ddcb4097134ff3c332f xmlns="b307af42-7b67-44a2-a291-b6c49077572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C626FAA-E4B3-40F4-BA86-6B2FCC936B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A0ECBA-7F16-45B0-A264-F8B0CD95A4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b78014-3a60-492f-aeed-d7b8e4af9003"/>
    <ds:schemaRef ds:uri="b307af42-7b67-44a2-a291-b6c4907757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26024E-5E64-47F7-AF71-0769B7522CB1}">
  <ds:schemaRefs>
    <ds:schemaRef ds:uri="22229ce3-af41-4a7e-87db-1ae048b49b29"/>
    <ds:schemaRef ds:uri="http://schemas.openxmlformats.org/package/2006/metadata/core-properties"/>
    <ds:schemaRef ds:uri="http://schemas.microsoft.com/office/infopath/2007/PartnerControls"/>
    <ds:schemaRef ds:uri="4bebcf37-3a75-48e3-bd57-05ecbb06460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www.w3.org/XML/1998/namespace"/>
    <ds:schemaRef ds:uri="4bb78014-3a60-492f-aeed-d7b8e4af9003"/>
    <ds:schemaRef ds:uri="b307af42-7b67-44a2-a291-b6c49077572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17303</TotalTime>
  <Words>555</Words>
  <Application>Microsoft Office PowerPoint</Application>
  <PresentationFormat>Widescreen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Tahoma</vt:lpstr>
      <vt:lpstr>Custom Design</vt:lpstr>
      <vt:lpstr>Clean code</vt:lpstr>
      <vt:lpstr>Before we start…</vt:lpstr>
      <vt:lpstr>About me</vt:lpstr>
      <vt:lpstr>Code Quality measurement</vt:lpstr>
      <vt:lpstr>Clean Code A Handbook of Agile Software Craftsmanship</vt:lpstr>
      <vt:lpstr>About Clean Code</vt:lpstr>
      <vt:lpstr>The Boy Scout Rule</vt:lpstr>
      <vt:lpstr>Hot topics</vt:lpstr>
      <vt:lpstr>SOLID Principles</vt:lpstr>
      <vt:lpstr>Single-responsibility principle</vt:lpstr>
      <vt:lpstr>Open-closed principle</vt:lpstr>
      <vt:lpstr>Liskov substitution principle</vt:lpstr>
      <vt:lpstr>Interface segregation principle</vt:lpstr>
      <vt:lpstr>Dependency inversion principle</vt:lpstr>
      <vt:lpstr>Live coding session</vt:lpstr>
      <vt:lpstr>PowerPoint Presentation</vt:lpstr>
      <vt:lpstr>FEEDBACK FORM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Gombos</dc:creator>
  <cp:lastModifiedBy>Dragos Petrascu</cp:lastModifiedBy>
  <cp:revision>2088</cp:revision>
  <dcterms:created xsi:type="dcterms:W3CDTF">2018-08-28T11:37:01Z</dcterms:created>
  <dcterms:modified xsi:type="dcterms:W3CDTF">2023-11-22T11:03:28Z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0x010100145483980135064AA9D5BB48FCB70077</vt:lpwstr>
  </property>
  <property fmtid="{D5CDD505-2E9C-101B-9397-08002B2CF9AE}" pid="3" name="MediaServiceImageTags">
    <vt:lpwstr/>
  </property>
</Properties>
</file>